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4"/>
  </p:notesMasterIdLst>
  <p:sldIdLst>
    <p:sldId id="316" r:id="rId5"/>
    <p:sldId id="310" r:id="rId6"/>
    <p:sldId id="319" r:id="rId7"/>
    <p:sldId id="312" r:id="rId8"/>
    <p:sldId id="294" r:id="rId9"/>
    <p:sldId id="330" r:id="rId10"/>
    <p:sldId id="321" r:id="rId11"/>
    <p:sldId id="295" r:id="rId12"/>
    <p:sldId id="322" r:id="rId13"/>
    <p:sldId id="327" r:id="rId14"/>
    <p:sldId id="323" r:id="rId15"/>
    <p:sldId id="328" r:id="rId16"/>
    <p:sldId id="329" r:id="rId17"/>
    <p:sldId id="303" r:id="rId18"/>
    <p:sldId id="331" r:id="rId19"/>
    <p:sldId id="334" r:id="rId20"/>
    <p:sldId id="333" r:id="rId21"/>
    <p:sldId id="332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6327" autoAdjust="0"/>
  </p:normalViewPr>
  <p:slideViewPr>
    <p:cSldViewPr snapToGrid="0">
      <p:cViewPr varScale="1">
        <p:scale>
          <a:sx n="142" d="100"/>
          <a:sy n="142" d="100"/>
        </p:scale>
        <p:origin x="184" y="384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12/5/23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37BDE-FCE3-41C4-B976-0DC28743AC5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i="1" dirty="0">
                <a:latin typeface="Avenir Black Oblique" panose="02000503020000020003" pitchFamily="2" charset="0"/>
              </a:rPr>
              <a:t>Catching Z’s</a:t>
            </a:r>
            <a:r>
              <a:rPr lang="en-US" i="1" dirty="0">
                <a:latin typeface="Avenir Black Oblique" panose="02000503020000020003" pitchFamily="2" charset="0"/>
              </a:rPr>
              <a:t>:</a:t>
            </a:r>
            <a:br>
              <a:rPr lang="en-US" i="1" dirty="0">
                <a:latin typeface="Avenir Black Oblique" panose="02000503020000020003" pitchFamily="2" charset="0"/>
              </a:rPr>
            </a:br>
            <a:br>
              <a:rPr lang="en-US" i="1" dirty="0">
                <a:latin typeface="Avenir Black Oblique" panose="02000503020000020003" pitchFamily="2" charset="0"/>
              </a:rPr>
            </a:br>
            <a:r>
              <a:rPr lang="en-US" i="1" dirty="0">
                <a:latin typeface="Avenir Black Oblique" panose="02000503020000020003" pitchFamily="2" charset="0"/>
              </a:rPr>
              <a:t> </a:t>
            </a:r>
            <a:r>
              <a:rPr lang="en-US" sz="3200" b="0" i="1" dirty="0">
                <a:latin typeface="Avenir Black Oblique" panose="02000503020000020003" pitchFamily="2" charset="0"/>
              </a:rPr>
              <a:t>A Deep Dive into Drowsiness Detection</a:t>
            </a:r>
            <a:endParaRPr lang="en-US" b="0" i="1" dirty="0">
              <a:latin typeface="Avenir Black Oblique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>
              <a:latin typeface="Avenir Medium Oblique" panose="02000503020000020003" pitchFamily="2" charset="0"/>
            </a:endParaRPr>
          </a:p>
          <a:p>
            <a:r>
              <a:rPr lang="en-US" i="1" dirty="0">
                <a:latin typeface="Avenir Medium Oblique" panose="02000503020000020003" pitchFamily="2" charset="0"/>
              </a:rPr>
              <a:t>Oliver Amirmansour</a:t>
            </a:r>
          </a:p>
        </p:txBody>
      </p:sp>
      <p:pic>
        <p:nvPicPr>
          <p:cNvPr id="8" name="Picture Placeholder 7" descr="A drawing of a person with a mustache&#10;&#10;Description automatically generated">
            <a:extLst>
              <a:ext uri="{FF2B5EF4-FFF2-40B4-BE49-F238E27FC236}">
                <a16:creationId xmlns:a16="http://schemas.microsoft.com/office/drawing/2014/main" id="{BE280CF7-E786-9000-0949-B3A21ADF6F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1819" b="11819"/>
          <a:stretch>
            <a:fillRect/>
          </a:stretch>
        </p:blipFill>
        <p:spPr>
          <a:xfrm>
            <a:off x="5457026" y="0"/>
            <a:ext cx="6734974" cy="6858001"/>
          </a:xfrm>
        </p:spPr>
      </p:pic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676A96-D414-E374-1850-B42420CBB08B}"/>
              </a:ext>
            </a:extLst>
          </p:cNvPr>
          <p:cNvSpPr/>
          <p:nvPr/>
        </p:nvSpPr>
        <p:spPr>
          <a:xfrm>
            <a:off x="1902634" y="2817034"/>
            <a:ext cx="3544009" cy="24421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7ABBFC0-B2E5-9C80-62A4-2BDB4CA3B3AE}"/>
              </a:ext>
            </a:extLst>
          </p:cNvPr>
          <p:cNvSpPr/>
          <p:nvPr/>
        </p:nvSpPr>
        <p:spPr>
          <a:xfrm>
            <a:off x="1902634" y="1857198"/>
            <a:ext cx="3544009" cy="8170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35713D5D-A498-460B-B8EE-257835F3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/>
          <a:lstStyle/>
          <a:p>
            <a:r>
              <a:rPr lang="en-US" b="0" i="1" dirty="0">
                <a:latin typeface="Avenir Medium Oblique" panose="02000503020000020003" pitchFamily="2" charset="0"/>
              </a:rPr>
              <a:t>Challenges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46217-A2C2-40AC-A1F0-9F05F56BF07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CE4E2-F4ED-4D0E-A820-A100AF637CE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EB96F-C3E5-45AE-924B-53BDB88DA2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18BD75-C2D7-C928-ADD1-41B4FE634EE4}"/>
              </a:ext>
            </a:extLst>
          </p:cNvPr>
          <p:cNvSpPr txBox="1"/>
          <p:nvPr/>
        </p:nvSpPr>
        <p:spPr>
          <a:xfrm>
            <a:off x="1982148" y="2027582"/>
            <a:ext cx="336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Size &amp; Quality of 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C4848F-C8C2-5A92-F5A2-341371B06DF4}"/>
              </a:ext>
            </a:extLst>
          </p:cNvPr>
          <p:cNvSpPr txBox="1"/>
          <p:nvPr/>
        </p:nvSpPr>
        <p:spPr>
          <a:xfrm>
            <a:off x="2237514" y="3022464"/>
            <a:ext cx="2959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More than 376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Variety of Faces &amp; Scenes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Different Genders &amp; Ethnicities</a:t>
            </a:r>
          </a:p>
        </p:txBody>
      </p:sp>
      <p:pic>
        <p:nvPicPr>
          <p:cNvPr id="1026" name="Picture 2" descr="Nationalities Faces Images – Browse 28,135 Stock Photos, Vectors, and Video  | Adobe Stock">
            <a:extLst>
              <a:ext uri="{FF2B5EF4-FFF2-40B4-BE49-F238E27FC236}">
                <a16:creationId xmlns:a16="http://schemas.microsoft.com/office/drawing/2014/main" id="{E029A952-5FD5-4B4F-478E-8588ED64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563" y="2267241"/>
            <a:ext cx="4647035" cy="232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9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A75F09-0E0E-CB7B-6CBA-D20396B15743}"/>
              </a:ext>
            </a:extLst>
          </p:cNvPr>
          <p:cNvSpPr/>
          <p:nvPr/>
        </p:nvSpPr>
        <p:spPr>
          <a:xfrm>
            <a:off x="6665843" y="1849896"/>
            <a:ext cx="3544009" cy="8170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908150-77B8-1654-B64C-102680074355}"/>
              </a:ext>
            </a:extLst>
          </p:cNvPr>
          <p:cNvSpPr/>
          <p:nvPr/>
        </p:nvSpPr>
        <p:spPr>
          <a:xfrm>
            <a:off x="6665842" y="2817034"/>
            <a:ext cx="3544009" cy="24421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35713D5D-A498-460B-B8EE-257835F3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/>
          <a:lstStyle/>
          <a:p>
            <a:r>
              <a:rPr lang="en-US" b="0" i="1" dirty="0">
                <a:latin typeface="Avenir Medium Oblique" panose="02000503020000020003" pitchFamily="2" charset="0"/>
              </a:rPr>
              <a:t>Challenges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46217-A2C2-40AC-A1F0-9F05F56BF07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CE4E2-F4ED-4D0E-A820-A100AF637CE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EB96F-C3E5-45AE-924B-53BDB88DA2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18BD75-C2D7-C928-ADD1-41B4FE634EE4}"/>
              </a:ext>
            </a:extLst>
          </p:cNvPr>
          <p:cNvSpPr txBox="1"/>
          <p:nvPr/>
        </p:nvSpPr>
        <p:spPr>
          <a:xfrm>
            <a:off x="1982148" y="2027582"/>
            <a:ext cx="336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Size &amp; Quality of 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C4848F-C8C2-5A92-F5A2-341371B06DF4}"/>
              </a:ext>
            </a:extLst>
          </p:cNvPr>
          <p:cNvSpPr txBox="1"/>
          <p:nvPr/>
        </p:nvSpPr>
        <p:spPr>
          <a:xfrm>
            <a:off x="2228016" y="3022464"/>
            <a:ext cx="2959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More than 376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Variety of Faces &amp; Scenes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Different Genders &amp; Ethnicities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18DF0-F0A4-FB44-B94C-FF596477CCAB}"/>
              </a:ext>
            </a:extLst>
          </p:cNvPr>
          <p:cNvSpPr txBox="1"/>
          <p:nvPr/>
        </p:nvSpPr>
        <p:spPr>
          <a:xfrm>
            <a:off x="7329106" y="2061952"/>
            <a:ext cx="2562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Model Tuning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1AC4C-950A-E520-AC6B-1AAD03E19B0C}"/>
              </a:ext>
            </a:extLst>
          </p:cNvPr>
          <p:cNvSpPr txBox="1"/>
          <p:nvPr/>
        </p:nvSpPr>
        <p:spPr>
          <a:xfrm>
            <a:off x="6907967" y="3160964"/>
            <a:ext cx="3195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Many Hyperparameters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Different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Strategic &amp; Calculated Approach</a:t>
            </a:r>
          </a:p>
        </p:txBody>
      </p:sp>
    </p:spTree>
    <p:extLst>
      <p:ext uri="{BB962C8B-B14F-4D97-AF65-F5344CB8AC3E}">
        <p14:creationId xmlns:p14="http://schemas.microsoft.com/office/powerpoint/2010/main" val="327867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676A96-D414-E374-1850-B42420CBB08B}"/>
              </a:ext>
            </a:extLst>
          </p:cNvPr>
          <p:cNvSpPr/>
          <p:nvPr/>
        </p:nvSpPr>
        <p:spPr>
          <a:xfrm>
            <a:off x="1902634" y="2817034"/>
            <a:ext cx="3544009" cy="24421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7ABBFC0-B2E5-9C80-62A4-2BDB4CA3B3AE}"/>
              </a:ext>
            </a:extLst>
          </p:cNvPr>
          <p:cNvSpPr/>
          <p:nvPr/>
        </p:nvSpPr>
        <p:spPr>
          <a:xfrm>
            <a:off x="1902634" y="1857198"/>
            <a:ext cx="3544009" cy="8170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35713D5D-A498-460B-B8EE-257835F3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/>
          <a:lstStyle/>
          <a:p>
            <a:r>
              <a:rPr lang="en-US" b="0" i="1" dirty="0">
                <a:latin typeface="Avenir Medium Oblique" panose="02000503020000020003" pitchFamily="2" charset="0"/>
              </a:rPr>
              <a:t>Achievements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46217-A2C2-40AC-A1F0-9F05F56BF07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CE4E2-F4ED-4D0E-A820-A100AF637CE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EB96F-C3E5-45AE-924B-53BDB88DA2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18BD75-C2D7-C928-ADD1-41B4FE634EE4}"/>
              </a:ext>
            </a:extLst>
          </p:cNvPr>
          <p:cNvSpPr txBox="1"/>
          <p:nvPr/>
        </p:nvSpPr>
        <p:spPr>
          <a:xfrm>
            <a:off x="1982148" y="2027582"/>
            <a:ext cx="336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YOLOv5 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C4848F-C8C2-5A92-F5A2-341371B06DF4}"/>
              </a:ext>
            </a:extLst>
          </p:cNvPr>
          <p:cNvSpPr txBox="1"/>
          <p:nvPr/>
        </p:nvSpPr>
        <p:spPr>
          <a:xfrm>
            <a:off x="2186504" y="3022464"/>
            <a:ext cx="2959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Works on multiple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Strong Confidence in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Works in Different backgrounds</a:t>
            </a:r>
          </a:p>
        </p:txBody>
      </p:sp>
    </p:spTree>
    <p:extLst>
      <p:ext uri="{BB962C8B-B14F-4D97-AF65-F5344CB8AC3E}">
        <p14:creationId xmlns:p14="http://schemas.microsoft.com/office/powerpoint/2010/main" val="132171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A75F09-0E0E-CB7B-6CBA-D20396B15743}"/>
              </a:ext>
            </a:extLst>
          </p:cNvPr>
          <p:cNvSpPr/>
          <p:nvPr/>
        </p:nvSpPr>
        <p:spPr>
          <a:xfrm>
            <a:off x="6665843" y="1849896"/>
            <a:ext cx="3544009" cy="8170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908150-77B8-1654-B64C-102680074355}"/>
              </a:ext>
            </a:extLst>
          </p:cNvPr>
          <p:cNvSpPr/>
          <p:nvPr/>
        </p:nvSpPr>
        <p:spPr>
          <a:xfrm>
            <a:off x="6665842" y="2817034"/>
            <a:ext cx="3544009" cy="24421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35713D5D-A498-460B-B8EE-257835F3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/>
          <a:lstStyle/>
          <a:p>
            <a:r>
              <a:rPr lang="en-US" b="0" i="1" dirty="0">
                <a:latin typeface="Avenir Medium Oblique" panose="02000503020000020003" pitchFamily="2" charset="0"/>
              </a:rPr>
              <a:t>Achievements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46217-A2C2-40AC-A1F0-9F05F56BF07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CE4E2-F4ED-4D0E-A820-A100AF637CE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EB96F-C3E5-45AE-924B-53BDB88DA2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18BD75-C2D7-C928-ADD1-41B4FE634EE4}"/>
              </a:ext>
            </a:extLst>
          </p:cNvPr>
          <p:cNvSpPr txBox="1"/>
          <p:nvPr/>
        </p:nvSpPr>
        <p:spPr>
          <a:xfrm>
            <a:off x="1982148" y="2027582"/>
            <a:ext cx="336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YOLOv5 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C4848F-C8C2-5A92-F5A2-341371B06DF4}"/>
              </a:ext>
            </a:extLst>
          </p:cNvPr>
          <p:cNvSpPr txBox="1"/>
          <p:nvPr/>
        </p:nvSpPr>
        <p:spPr>
          <a:xfrm>
            <a:off x="2186504" y="3022464"/>
            <a:ext cx="2959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Works on multiple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Strong Confidence in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Works </a:t>
            </a:r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in </a:t>
            </a:r>
            <a:r>
              <a:rPr lang="en-GB" sz="1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Different backgrounds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18DF0-F0A4-FB44-B94C-FF596477CCAB}"/>
              </a:ext>
            </a:extLst>
          </p:cNvPr>
          <p:cNvSpPr txBox="1"/>
          <p:nvPr/>
        </p:nvSpPr>
        <p:spPr>
          <a:xfrm>
            <a:off x="6778600" y="2034883"/>
            <a:ext cx="4017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RestNet 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1AC4C-950A-E520-AC6B-1AAD03E19B0C}"/>
              </a:ext>
            </a:extLst>
          </p:cNvPr>
          <p:cNvSpPr txBox="1"/>
          <p:nvPr/>
        </p:nvSpPr>
        <p:spPr>
          <a:xfrm>
            <a:off x="6907967" y="3022463"/>
            <a:ext cx="3195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High Training &amp; Test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Medium Oblique" panose="02000503020000020003" pitchFamily="2" charset="0"/>
              </a:rPr>
              <a:t>98.9% vs 92.1%</a:t>
            </a:r>
          </a:p>
          <a:p>
            <a:endParaRPr lang="en-GB" sz="18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Small Model (</a:t>
            </a:r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128 hidden layers) </a:t>
            </a:r>
            <a:r>
              <a:rPr lang="en-GB" sz="1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Performs Great</a:t>
            </a:r>
          </a:p>
        </p:txBody>
      </p:sp>
    </p:spTree>
    <p:extLst>
      <p:ext uri="{BB962C8B-B14F-4D97-AF65-F5344CB8AC3E}">
        <p14:creationId xmlns:p14="http://schemas.microsoft.com/office/powerpoint/2010/main" val="3811277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17" y="571314"/>
            <a:ext cx="10515600" cy="961651"/>
          </a:xfrm>
        </p:spPr>
        <p:txBody>
          <a:bodyPr>
            <a:normAutofit fontScale="90000"/>
          </a:bodyPr>
          <a:lstStyle/>
          <a:p>
            <a:r>
              <a:rPr lang="en-US" sz="11500" b="1" i="1" dirty="0">
                <a:solidFill>
                  <a:schemeClr val="bg1"/>
                </a:solidFill>
                <a:latin typeface="Avenir Heavy Oblique" panose="02000503020000020003" pitchFamily="2" charset="0"/>
              </a:rPr>
              <a:t>Showcase !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0229A6-AF6C-40A3-B65A-32069223F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2F8203-FCB3-45DA-98E4-57F7C881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150805-8174-42CE-833A-44AEEBC0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793928-FA26-8679-F7C0-029F1F7822D7}"/>
              </a:ext>
            </a:extLst>
          </p:cNvPr>
          <p:cNvSpPr txBox="1">
            <a:spLocks/>
          </p:cNvSpPr>
          <p:nvPr/>
        </p:nvSpPr>
        <p:spPr>
          <a:xfrm>
            <a:off x="838200" y="407521"/>
            <a:ext cx="10873055" cy="136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i="1" dirty="0">
                <a:solidFill>
                  <a:schemeClr val="accent1"/>
                </a:solidFill>
                <a:latin typeface="Avenir Heavy Oblique" panose="02000503020000020003" pitchFamily="2" charset="0"/>
              </a:rPr>
              <a:t>Showcase !</a:t>
            </a:r>
          </a:p>
        </p:txBody>
      </p:sp>
      <p:pic>
        <p:nvPicPr>
          <p:cNvPr id="6" name="Screen Recording 2023-12-06 at 17.51.20.mov">
            <a:hlinkClick r:id="" action="ppaction://media"/>
            <a:extLst>
              <a:ext uri="{FF2B5EF4-FFF2-40B4-BE49-F238E27FC236}">
                <a16:creationId xmlns:a16="http://schemas.microsoft.com/office/drawing/2014/main" id="{16752793-E3FD-62E5-6507-CD12BD80A0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4904" y="1772193"/>
            <a:ext cx="7846824" cy="40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C0D6C8-E9BE-2582-70FB-CCE552186D61}"/>
              </a:ext>
            </a:extLst>
          </p:cNvPr>
          <p:cNvSpPr/>
          <p:nvPr/>
        </p:nvSpPr>
        <p:spPr>
          <a:xfrm>
            <a:off x="1078118" y="1784204"/>
            <a:ext cx="4578610" cy="6364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Looking to The Future…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F90A55-ADF3-4B84-A78F-945F3B70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C8645-420E-DACF-C31F-0A07FA39E596}"/>
              </a:ext>
            </a:extLst>
          </p:cNvPr>
          <p:cNvSpPr txBox="1"/>
          <p:nvPr/>
        </p:nvSpPr>
        <p:spPr>
          <a:xfrm>
            <a:off x="1203625" y="1917786"/>
            <a:ext cx="468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Gathering More Images (Diverse Range)</a:t>
            </a:r>
          </a:p>
        </p:txBody>
      </p:sp>
    </p:spTree>
    <p:extLst>
      <p:ext uri="{BB962C8B-B14F-4D97-AF65-F5344CB8AC3E}">
        <p14:creationId xmlns:p14="http://schemas.microsoft.com/office/powerpoint/2010/main" val="202103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C0D6C8-E9BE-2582-70FB-CCE552186D61}"/>
              </a:ext>
            </a:extLst>
          </p:cNvPr>
          <p:cNvSpPr/>
          <p:nvPr/>
        </p:nvSpPr>
        <p:spPr>
          <a:xfrm>
            <a:off x="1078118" y="1784204"/>
            <a:ext cx="4578610" cy="6364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Looking to The Future…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F90A55-ADF3-4B84-A78F-945F3B70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C8645-420E-DACF-C31F-0A07FA39E596}"/>
              </a:ext>
            </a:extLst>
          </p:cNvPr>
          <p:cNvSpPr txBox="1"/>
          <p:nvPr/>
        </p:nvSpPr>
        <p:spPr>
          <a:xfrm>
            <a:off x="1203625" y="1917786"/>
            <a:ext cx="468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Gathering More Images (Diverse Range)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A8658C-2ABC-F476-E903-4E28E39C9DEE}"/>
              </a:ext>
            </a:extLst>
          </p:cNvPr>
          <p:cNvSpPr/>
          <p:nvPr/>
        </p:nvSpPr>
        <p:spPr>
          <a:xfrm>
            <a:off x="2829541" y="2768115"/>
            <a:ext cx="4578610" cy="6364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Playing around with hyper-parameters</a:t>
            </a:r>
          </a:p>
        </p:txBody>
      </p:sp>
    </p:spTree>
    <p:extLst>
      <p:ext uri="{BB962C8B-B14F-4D97-AF65-F5344CB8AC3E}">
        <p14:creationId xmlns:p14="http://schemas.microsoft.com/office/powerpoint/2010/main" val="3969577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C0D6C8-E9BE-2582-70FB-CCE552186D61}"/>
              </a:ext>
            </a:extLst>
          </p:cNvPr>
          <p:cNvSpPr/>
          <p:nvPr/>
        </p:nvSpPr>
        <p:spPr>
          <a:xfrm>
            <a:off x="1078118" y="1784204"/>
            <a:ext cx="4578610" cy="6364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Looking to The Future…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F90A55-ADF3-4B84-A78F-945F3B70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C8645-420E-DACF-C31F-0A07FA39E596}"/>
              </a:ext>
            </a:extLst>
          </p:cNvPr>
          <p:cNvSpPr txBox="1"/>
          <p:nvPr/>
        </p:nvSpPr>
        <p:spPr>
          <a:xfrm>
            <a:off x="1203625" y="1917786"/>
            <a:ext cx="468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Gathering More Images (Diverse Range)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A8658C-2ABC-F476-E903-4E28E39C9DEE}"/>
              </a:ext>
            </a:extLst>
          </p:cNvPr>
          <p:cNvSpPr/>
          <p:nvPr/>
        </p:nvSpPr>
        <p:spPr>
          <a:xfrm>
            <a:off x="2829541" y="2768115"/>
            <a:ext cx="4578610" cy="6364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Playing around with hyper-parameters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D5393C-27F5-6919-D0E7-DE2D04881EF6}"/>
              </a:ext>
            </a:extLst>
          </p:cNvPr>
          <p:cNvSpPr/>
          <p:nvPr/>
        </p:nvSpPr>
        <p:spPr>
          <a:xfrm>
            <a:off x="4742328" y="3752029"/>
            <a:ext cx="4578610" cy="6364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>
                <a:solidFill>
                  <a:schemeClr val="bg1"/>
                </a:solidFill>
                <a:latin typeface="Avenir Medium Oblique" panose="02000503020000020003" pitchFamily="2" charset="0"/>
              </a:rPr>
              <a:t>Messing around with architecture</a:t>
            </a:r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9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C0D6C8-E9BE-2582-70FB-CCE552186D61}"/>
              </a:ext>
            </a:extLst>
          </p:cNvPr>
          <p:cNvSpPr/>
          <p:nvPr/>
        </p:nvSpPr>
        <p:spPr>
          <a:xfrm>
            <a:off x="1078118" y="1784204"/>
            <a:ext cx="4578610" cy="6364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Looking to The Future…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6F90A55-ADF3-4B84-A78F-945F3B70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C8645-420E-DACF-C31F-0A07FA39E596}"/>
              </a:ext>
            </a:extLst>
          </p:cNvPr>
          <p:cNvSpPr txBox="1"/>
          <p:nvPr/>
        </p:nvSpPr>
        <p:spPr>
          <a:xfrm>
            <a:off x="1203625" y="1917786"/>
            <a:ext cx="468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Gathering More Images (Diverse Range)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A8658C-2ABC-F476-E903-4E28E39C9DEE}"/>
              </a:ext>
            </a:extLst>
          </p:cNvPr>
          <p:cNvSpPr/>
          <p:nvPr/>
        </p:nvSpPr>
        <p:spPr>
          <a:xfrm>
            <a:off x="2829541" y="2768115"/>
            <a:ext cx="4578610" cy="6364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Playing around with hyper-parameters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D5393C-27F5-6919-D0E7-DE2D04881EF6}"/>
              </a:ext>
            </a:extLst>
          </p:cNvPr>
          <p:cNvSpPr/>
          <p:nvPr/>
        </p:nvSpPr>
        <p:spPr>
          <a:xfrm>
            <a:off x="4742328" y="3752029"/>
            <a:ext cx="4578610" cy="6364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>
                <a:solidFill>
                  <a:schemeClr val="bg1"/>
                </a:solidFill>
                <a:latin typeface="Avenir Medium Oblique" panose="02000503020000020003" pitchFamily="2" charset="0"/>
              </a:rPr>
              <a:t>Messing around with architecture</a:t>
            </a:r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C6C684-B7E2-EACB-2333-5F4C3C39A1E2}"/>
              </a:ext>
            </a:extLst>
          </p:cNvPr>
          <p:cNvSpPr/>
          <p:nvPr/>
        </p:nvSpPr>
        <p:spPr>
          <a:xfrm>
            <a:off x="6678704" y="4735941"/>
            <a:ext cx="4578610" cy="6364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Deploying in some capacity</a:t>
            </a:r>
          </a:p>
        </p:txBody>
      </p:sp>
    </p:spTree>
    <p:extLst>
      <p:ext uri="{BB962C8B-B14F-4D97-AF65-F5344CB8AC3E}">
        <p14:creationId xmlns:p14="http://schemas.microsoft.com/office/powerpoint/2010/main" val="225182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CDFAA45-882A-416F-A852-1A8343E4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/>
          <a:lstStyle/>
          <a:p>
            <a:r>
              <a:rPr lang="en-US" b="0" i="1" dirty="0">
                <a:latin typeface="Avenir Medium Oblique" panose="02000503020000020003" pitchFamily="2" charset="0"/>
              </a:rPr>
              <a:t>THANK YOU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06D5F1F-D562-439A-90CF-588150E7027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2B766D7-C47C-4C42-BC77-9A6DD1F3674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E796413-D756-477E-9170-1EF1E340CB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/>
          <a:lstStyle/>
          <a:p>
            <a:r>
              <a:rPr lang="en-US" i="1" dirty="0">
                <a:latin typeface="Avenir Medium Oblique" panose="02000503020000020003" pitchFamily="2" charset="0"/>
              </a:rPr>
              <a:t>Oliver Amirmansour</a:t>
            </a:r>
          </a:p>
          <a:p>
            <a:r>
              <a:rPr lang="en-US" i="1" dirty="0">
                <a:latin typeface="Avenir Medium Oblique" panose="02000503020000020003" pitchFamily="2" charset="0"/>
              </a:rPr>
              <a:t>Oliver.amirmansour@gmail.com</a:t>
            </a:r>
          </a:p>
          <a:p>
            <a:r>
              <a:rPr lang="en-US" i="1" dirty="0">
                <a:latin typeface="Avenir Medium Oblique" panose="02000503020000020003" pitchFamily="2" charset="0"/>
              </a:rPr>
              <a:t>Github.com/Oliver2552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latin typeface="Avenir Medium Oblique" panose="02000503020000020003" pitchFamily="2" charset="0"/>
              </a:rPr>
              <a:t>Special Thanks to Brian Lynch &amp; Mentors</a:t>
            </a:r>
            <a:endParaRPr lang="en-US" i="1" dirty="0">
              <a:latin typeface="Avenir Medium Oblique" panose="02000503020000020003" pitchFamily="2" charset="0"/>
            </a:endParaRP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C4993C-22B1-4153-9289-D26CFB4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85BB9A-C5AE-997E-88C5-B50F1876C588}"/>
              </a:ext>
            </a:extLst>
          </p:cNvPr>
          <p:cNvSpPr/>
          <p:nvPr/>
        </p:nvSpPr>
        <p:spPr>
          <a:xfrm>
            <a:off x="9891539" y="1166506"/>
            <a:ext cx="1980088" cy="1990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1DA6AA-B09D-8869-5C66-C43237A2CC97}"/>
              </a:ext>
            </a:extLst>
          </p:cNvPr>
          <p:cNvSpPr/>
          <p:nvPr/>
        </p:nvSpPr>
        <p:spPr>
          <a:xfrm>
            <a:off x="9891539" y="1391478"/>
            <a:ext cx="1868846" cy="17651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5BAFE6-752C-9FFA-1349-E41AE6601E9B}"/>
              </a:ext>
            </a:extLst>
          </p:cNvPr>
          <p:cNvSpPr/>
          <p:nvPr/>
        </p:nvSpPr>
        <p:spPr>
          <a:xfrm>
            <a:off x="7720117" y="2616387"/>
            <a:ext cx="4040269" cy="38200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0C91ECC-0FD6-B6E1-0D50-33C4A815C716}"/>
              </a:ext>
            </a:extLst>
          </p:cNvPr>
          <p:cNvSpPr/>
          <p:nvPr/>
        </p:nvSpPr>
        <p:spPr>
          <a:xfrm>
            <a:off x="7951304" y="2799995"/>
            <a:ext cx="3809082" cy="3636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54D91A-53E8-448C-16D7-FE79C7F04BEE}"/>
              </a:ext>
            </a:extLst>
          </p:cNvPr>
          <p:cNvSpPr/>
          <p:nvPr/>
        </p:nvSpPr>
        <p:spPr>
          <a:xfrm>
            <a:off x="8337510" y="3061251"/>
            <a:ext cx="3422875" cy="33751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8728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4FA453-CA6F-4ED8-B4B2-61C3D67F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 kern="1200" dirty="0">
                <a:solidFill>
                  <a:schemeClr val="bg1"/>
                </a:solidFill>
                <a:latin typeface="Avenir Medium Oblique" panose="02000503020000020003" pitchFamily="2" charset="0"/>
              </a:rPr>
              <a:t>Agenda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50930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63F1D6B-3845-4F68-9803-39000080E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54502" cy="4167582"/>
          </a:xfrm>
          <a:custGeom>
            <a:avLst/>
            <a:gdLst>
              <a:gd name="connsiteX0" fmla="*/ 1209514 w 4154502"/>
              <a:gd name="connsiteY0" fmla="*/ 0 h 4167582"/>
              <a:gd name="connsiteX1" fmla="*/ 2782034 w 4154502"/>
              <a:gd name="connsiteY1" fmla="*/ 0 h 4167582"/>
              <a:gd name="connsiteX2" fmla="*/ 2836049 w 4154502"/>
              <a:gd name="connsiteY2" fmla="*/ 19770 h 4167582"/>
              <a:gd name="connsiteX3" fmla="*/ 4154502 w 4154502"/>
              <a:gd name="connsiteY3" fmla="*/ 2008854 h 4167582"/>
              <a:gd name="connsiteX4" fmla="*/ 1995774 w 4154502"/>
              <a:gd name="connsiteY4" fmla="*/ 4167582 h 4167582"/>
              <a:gd name="connsiteX5" fmla="*/ 6690 w 4154502"/>
              <a:gd name="connsiteY5" fmla="*/ 2849129 h 4167582"/>
              <a:gd name="connsiteX6" fmla="*/ 0 w 4154502"/>
              <a:gd name="connsiteY6" fmla="*/ 2830852 h 4167582"/>
              <a:gd name="connsiteX7" fmla="*/ 0 w 4154502"/>
              <a:gd name="connsiteY7" fmla="*/ 1186857 h 4167582"/>
              <a:gd name="connsiteX8" fmla="*/ 6690 w 4154502"/>
              <a:gd name="connsiteY8" fmla="*/ 1168580 h 4167582"/>
              <a:gd name="connsiteX9" fmla="*/ 1155500 w 4154502"/>
              <a:gd name="connsiteY9" fmla="*/ 19770 h 416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4167582">
                <a:moveTo>
                  <a:pt x="1209514" y="0"/>
                </a:moveTo>
                <a:lnTo>
                  <a:pt x="2782034" y="0"/>
                </a:lnTo>
                <a:lnTo>
                  <a:pt x="2836049" y="19770"/>
                </a:lnTo>
                <a:cubicBezTo>
                  <a:pt x="3610849" y="347482"/>
                  <a:pt x="4154502" y="1114679"/>
                  <a:pt x="4154502" y="2008854"/>
                </a:cubicBezTo>
                <a:cubicBezTo>
                  <a:pt x="4154502" y="3201087"/>
                  <a:pt x="3188007" y="4167582"/>
                  <a:pt x="1995774" y="4167582"/>
                </a:cubicBezTo>
                <a:cubicBezTo>
                  <a:pt x="1101599" y="4167582"/>
                  <a:pt x="334402" y="3623929"/>
                  <a:pt x="6690" y="2849129"/>
                </a:cubicBezTo>
                <a:lnTo>
                  <a:pt x="0" y="2830852"/>
                </a:lnTo>
                <a:lnTo>
                  <a:pt x="0" y="1186857"/>
                </a:lnTo>
                <a:lnTo>
                  <a:pt x="6690" y="1168580"/>
                </a:lnTo>
                <a:cubicBezTo>
                  <a:pt x="225165" y="652046"/>
                  <a:pt x="638966" y="238245"/>
                  <a:pt x="1155500" y="1977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Placeholder 15" descr="A person in a car&#10;&#10;Description automatically generated">
            <a:extLst>
              <a:ext uri="{FF2B5EF4-FFF2-40B4-BE49-F238E27FC236}">
                <a16:creationId xmlns:a16="http://schemas.microsoft.com/office/drawing/2014/main" id="{16A0B21E-2EBE-9A7B-243C-C29088A83C6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6002" r="26503" b="1"/>
          <a:stretch/>
        </p:blipFill>
        <p:spPr>
          <a:xfrm>
            <a:off x="-2" y="0"/>
            <a:ext cx="4317466" cy="4167581"/>
          </a:xfrm>
          <a:custGeom>
            <a:avLst/>
            <a:gdLst/>
            <a:ahLst/>
            <a:cxnLst/>
            <a:rect l="l" t="t" r="r" b="b"/>
            <a:pathLst>
              <a:path w="4317456" h="4167581">
                <a:moveTo>
                  <a:pt x="1372466" y="0"/>
                </a:moveTo>
                <a:lnTo>
                  <a:pt x="2944990" y="0"/>
                </a:lnTo>
                <a:lnTo>
                  <a:pt x="2999002" y="19769"/>
                </a:lnTo>
                <a:cubicBezTo>
                  <a:pt x="3773802" y="347482"/>
                  <a:pt x="4317456" y="1114680"/>
                  <a:pt x="4317456" y="2008853"/>
                </a:cubicBezTo>
                <a:cubicBezTo>
                  <a:pt x="4317456" y="3201085"/>
                  <a:pt x="3350960" y="4167581"/>
                  <a:pt x="2158728" y="4167581"/>
                </a:cubicBezTo>
                <a:cubicBezTo>
                  <a:pt x="966497" y="4167581"/>
                  <a:pt x="0" y="3201085"/>
                  <a:pt x="0" y="2008853"/>
                </a:cubicBezTo>
                <a:cubicBezTo>
                  <a:pt x="0" y="1114680"/>
                  <a:pt x="543654" y="347482"/>
                  <a:pt x="1318454" y="19769"/>
                </a:cubicBezTo>
                <a:close/>
              </a:path>
            </a:pathLst>
          </a:custGeom>
        </p:spPr>
      </p:pic>
      <p:sp>
        <p:nvSpPr>
          <p:cNvPr id="2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8953" y="17716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4045" y="3208746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1866DD-53C9-4AF0-9E9A-BF19D245E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5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Introduction</a:t>
            </a:r>
          </a:p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Project Inspiration</a:t>
            </a:r>
          </a:p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Tech Stack</a:t>
            </a:r>
          </a:p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Challenges &amp; Achievements</a:t>
            </a:r>
          </a:p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Live Demo</a:t>
            </a:r>
          </a:p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Looking to the Future</a:t>
            </a:r>
          </a:p>
          <a:p>
            <a:endParaRPr lang="en-US" dirty="0"/>
          </a:p>
        </p:txBody>
      </p:sp>
      <p:sp>
        <p:nvSpPr>
          <p:cNvPr id="3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3825" y="4368981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9AA72-61E2-4CEE-8E0C-A793B0EBE00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  <a:endParaRPr lang="en-US"/>
          </a:p>
        </p:txBody>
      </p:sp>
      <p:pic>
        <p:nvPicPr>
          <p:cNvPr id="12" name="Picture Placeholder 11" descr="A person riding a bicycle in the street&#10;&#10;Description automatically generated">
            <a:extLst>
              <a:ext uri="{FF2B5EF4-FFF2-40B4-BE49-F238E27FC236}">
                <a16:creationId xmlns:a16="http://schemas.microsoft.com/office/drawing/2014/main" id="{98DB284C-C3C3-2915-0B43-47AA907B8E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8430" r="19085" b="2"/>
          <a:stretch/>
        </p:blipFill>
        <p:spPr>
          <a:xfrm>
            <a:off x="2767504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5BE6-8E82-44B7-AF20-20405C0CE58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C1B9E88-7421-3723-DF0F-1D122A3AAB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Lighthouse labs</a:t>
            </a:r>
          </a:p>
        </p:txBody>
      </p:sp>
    </p:spTree>
    <p:extLst>
      <p:ext uri="{BB962C8B-B14F-4D97-AF65-F5344CB8AC3E}">
        <p14:creationId xmlns:p14="http://schemas.microsoft.com/office/powerpoint/2010/main" val="17098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2CE36-90A6-4F11-9E0A-6B9138AACED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i="1" dirty="0">
                <a:latin typeface="Avenir Medium Oblique" panose="02000503020000020003" pitchFamily="2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Come from private health insurance</a:t>
            </a:r>
          </a:p>
          <a:p>
            <a:endParaRPr lang="en-US" sz="20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Economics &amp; finance background</a:t>
            </a:r>
          </a:p>
          <a:p>
            <a:endParaRPr lang="en-US" sz="20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Passion &amp; interest for machine learning</a:t>
            </a:r>
          </a:p>
          <a:p>
            <a:endParaRPr lang="en-US" sz="20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Computer Vision &amp;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1" kern="1200" cap="all" baseline="0" dirty="0">
                <a:latin typeface="Avenir Medium Oblique" panose="02000503020000020003" pitchFamily="2" charset="0"/>
              </a:rPr>
              <a:t>Project Inspiration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F442F5-CA3E-7A1F-CA9C-80C7C9465E7A}"/>
              </a:ext>
            </a:extLst>
          </p:cNvPr>
          <p:cNvSpPr/>
          <p:nvPr/>
        </p:nvSpPr>
        <p:spPr>
          <a:xfrm>
            <a:off x="1156447" y="2860876"/>
            <a:ext cx="4132730" cy="29912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1FE6FE-7472-0CE1-66C5-8D308AD2F40E}"/>
              </a:ext>
            </a:extLst>
          </p:cNvPr>
          <p:cNvSpPr/>
          <p:nvPr/>
        </p:nvSpPr>
        <p:spPr>
          <a:xfrm>
            <a:off x="1156447" y="841559"/>
            <a:ext cx="4132730" cy="1658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521" y="1704694"/>
            <a:ext cx="4188023" cy="651932"/>
          </a:xfrm>
        </p:spPr>
        <p:txBody>
          <a:bodyPr>
            <a:normAutofit fontScale="90000"/>
          </a:bodyPr>
          <a:lstStyle/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Automotive</a:t>
            </a:r>
            <a:b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</a:br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Applications</a:t>
            </a:r>
            <a:b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</a:br>
            <a:endParaRPr lang="en-US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FB73FF-A287-4A29-A714-A36E83F5B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4CF954A-F2F2-4E30-8DBE-7B7645E2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504C781-7DF1-4C26-9F98-F9D10675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4B07CAAF-1946-F52F-6050-739BA058CD4B}"/>
              </a:ext>
            </a:extLst>
          </p:cNvPr>
          <p:cNvSpPr txBox="1">
            <a:spLocks/>
          </p:cNvSpPr>
          <p:nvPr/>
        </p:nvSpPr>
        <p:spPr>
          <a:xfrm>
            <a:off x="1459743" y="3221193"/>
            <a:ext cx="4188023" cy="3005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Alertness Warning</a:t>
            </a:r>
          </a:p>
          <a:p>
            <a:endParaRPr lang="en-US" sz="20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endParaRPr lang="en-US" sz="20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Increased System Sensitivity</a:t>
            </a:r>
          </a:p>
          <a:p>
            <a:endParaRPr lang="en-US" sz="20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endParaRPr lang="en-US" sz="20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Reduced Distractions</a:t>
            </a:r>
            <a:b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</a:br>
            <a:endParaRPr lang="en-US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4722E2-F77A-685A-C179-42937586F7BF}"/>
              </a:ext>
            </a:extLst>
          </p:cNvPr>
          <p:cNvSpPr/>
          <p:nvPr/>
        </p:nvSpPr>
        <p:spPr>
          <a:xfrm>
            <a:off x="6544235" y="2860876"/>
            <a:ext cx="4132730" cy="29912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8A0A31-DDAD-23BC-ADDF-16A587FD233D}"/>
              </a:ext>
            </a:extLst>
          </p:cNvPr>
          <p:cNvSpPr/>
          <p:nvPr/>
        </p:nvSpPr>
        <p:spPr>
          <a:xfrm>
            <a:off x="6544235" y="875459"/>
            <a:ext cx="4132730" cy="1658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521" y="1704694"/>
            <a:ext cx="4188023" cy="651932"/>
          </a:xfrm>
        </p:spPr>
        <p:txBody>
          <a:bodyPr>
            <a:normAutofit fontScale="90000"/>
          </a:bodyPr>
          <a:lstStyle/>
          <a:p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Automotive</a:t>
            </a:r>
            <a:b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</a:br>
            <a: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Applications</a:t>
            </a:r>
            <a:b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</a:br>
            <a:endParaRPr lang="en-US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FB73FF-A287-4A29-A714-A36E83F5B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4CF954A-F2F2-4E30-8DBE-7B7645E2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504C781-7DF1-4C26-9F98-F9D10675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4B07CAAF-1946-F52F-6050-739BA058CD4B}"/>
              </a:ext>
            </a:extLst>
          </p:cNvPr>
          <p:cNvSpPr txBox="1">
            <a:spLocks/>
          </p:cNvSpPr>
          <p:nvPr/>
        </p:nvSpPr>
        <p:spPr>
          <a:xfrm>
            <a:off x="1459743" y="3221193"/>
            <a:ext cx="4188023" cy="3005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Alertness Warning</a:t>
            </a:r>
          </a:p>
          <a:p>
            <a:endParaRPr lang="en-US" sz="20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endParaRPr lang="en-US" sz="20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Increased System Sensitivity</a:t>
            </a:r>
          </a:p>
          <a:p>
            <a:endParaRPr lang="en-US" sz="20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endParaRPr lang="en-US" sz="20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Reduced Distractions</a:t>
            </a:r>
            <a:b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</a:br>
            <a:endParaRPr lang="en-US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60FBBC5-9724-D1B7-B8E5-212F7C9BCAA3}"/>
              </a:ext>
            </a:extLst>
          </p:cNvPr>
          <p:cNvSpPr txBox="1">
            <a:spLocks/>
          </p:cNvSpPr>
          <p:nvPr/>
        </p:nvSpPr>
        <p:spPr>
          <a:xfrm>
            <a:off x="6971687" y="1477724"/>
            <a:ext cx="4188023" cy="651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6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Healthcare</a:t>
            </a:r>
          </a:p>
          <a:p>
            <a:r>
              <a:rPr lang="en-US" sz="196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Monitoring</a:t>
            </a:r>
            <a:b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</a:br>
            <a:endParaRPr lang="en-US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7807B01-327A-0B06-58A6-DD4F37C14A31}"/>
              </a:ext>
            </a:extLst>
          </p:cNvPr>
          <p:cNvSpPr txBox="1">
            <a:spLocks/>
          </p:cNvSpPr>
          <p:nvPr/>
        </p:nvSpPr>
        <p:spPr>
          <a:xfrm>
            <a:off x="6748917" y="3527989"/>
            <a:ext cx="4114801" cy="282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Patient Monitoring</a:t>
            </a:r>
          </a:p>
          <a:p>
            <a:endParaRPr lang="en-US" sz="21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Sleep Disorder Intervention</a:t>
            </a:r>
          </a:p>
          <a:p>
            <a:br>
              <a:rPr lang="en-US" i="1" dirty="0">
                <a:solidFill>
                  <a:schemeClr val="bg1"/>
                </a:solidFill>
                <a:latin typeface="Avenir Medium Oblique" panose="02000503020000020003" pitchFamily="2" charset="0"/>
              </a:rPr>
            </a:br>
            <a:endParaRPr lang="en-US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3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1" kern="1200" cap="all" baseline="0" dirty="0">
                <a:latin typeface="Avenir Medium Oblique" panose="02000503020000020003" pitchFamily="2" charset="0"/>
              </a:rPr>
              <a:t>Tech Stack </a:t>
            </a:r>
            <a:br>
              <a:rPr lang="en-US" b="0" i="1" kern="1200" cap="all" baseline="0" dirty="0">
                <a:latin typeface="Avenir Medium Oblique" panose="02000503020000020003" pitchFamily="2" charset="0"/>
              </a:rPr>
            </a:br>
            <a:r>
              <a:rPr lang="en-US" sz="3600" b="0" i="1" kern="1200" cap="all" baseline="0" dirty="0">
                <a:latin typeface="Avenir Medium Oblique" panose="02000503020000020003" pitchFamily="2" charset="0"/>
              </a:rPr>
              <a:t>Dual Approach</a:t>
            </a:r>
            <a:endParaRPr lang="en-US" b="0" i="1" kern="1200" cap="all" baseline="0" dirty="0">
              <a:latin typeface="Avenir Medium Oblique" panose="02000503020000020003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0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2D86387-037D-9109-D448-CFC67E20F794}"/>
              </a:ext>
            </a:extLst>
          </p:cNvPr>
          <p:cNvSpPr/>
          <p:nvPr/>
        </p:nvSpPr>
        <p:spPr>
          <a:xfrm>
            <a:off x="8673358" y="4004353"/>
            <a:ext cx="3150271" cy="19430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36580C9-7AD4-4AF6-61AB-9B64BDB62C64}"/>
              </a:ext>
            </a:extLst>
          </p:cNvPr>
          <p:cNvSpPr/>
          <p:nvPr/>
        </p:nvSpPr>
        <p:spPr>
          <a:xfrm>
            <a:off x="8673358" y="1578902"/>
            <a:ext cx="3153957" cy="20165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71FBFC-86CB-D73A-7A2C-93B3CD5C6961}"/>
              </a:ext>
            </a:extLst>
          </p:cNvPr>
          <p:cNvSpPr/>
          <p:nvPr/>
        </p:nvSpPr>
        <p:spPr>
          <a:xfrm>
            <a:off x="4922896" y="4127679"/>
            <a:ext cx="2916737" cy="16032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88A636-F1DE-28FE-4AEF-84F00A889057}"/>
              </a:ext>
            </a:extLst>
          </p:cNvPr>
          <p:cNvSpPr/>
          <p:nvPr/>
        </p:nvSpPr>
        <p:spPr>
          <a:xfrm>
            <a:off x="1273447" y="4167155"/>
            <a:ext cx="3096946" cy="13987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844C8DA-3EE8-1D56-8DE7-40E0D30C6F60}"/>
              </a:ext>
            </a:extLst>
          </p:cNvPr>
          <p:cNvSpPr/>
          <p:nvPr/>
        </p:nvSpPr>
        <p:spPr>
          <a:xfrm>
            <a:off x="4916306" y="1775932"/>
            <a:ext cx="2995045" cy="1360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2CA94E2-70B0-2682-DB2E-CE07590E1652}"/>
              </a:ext>
            </a:extLst>
          </p:cNvPr>
          <p:cNvSpPr/>
          <p:nvPr/>
        </p:nvSpPr>
        <p:spPr>
          <a:xfrm>
            <a:off x="1264477" y="1764892"/>
            <a:ext cx="3096946" cy="1360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64" y="93902"/>
            <a:ext cx="10515600" cy="1325563"/>
          </a:xfrm>
        </p:spPr>
        <p:txBody>
          <a:bodyPr>
            <a:noAutofit/>
          </a:bodyPr>
          <a:lstStyle/>
          <a:p>
            <a:r>
              <a:rPr lang="en-US" sz="4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Real-Time Object Detection (YOLOv5)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366A3-E1A4-4204-B17B-317BFA71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F4E76-CF02-4082-887A-43C592D7D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177FB-D33A-40E2-AC1E-9B7E7658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21059-513E-5541-A087-FE62CB5449E8}"/>
              </a:ext>
            </a:extLst>
          </p:cNvPr>
          <p:cNvSpPr txBox="1"/>
          <p:nvPr/>
        </p:nvSpPr>
        <p:spPr>
          <a:xfrm>
            <a:off x="1264481" y="1885075"/>
            <a:ext cx="30969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Gathering Images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OpenCV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15A35F-0595-9ACA-AC74-86FCD167E423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361423" y="2445364"/>
            <a:ext cx="554883" cy="1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1059FB-590A-10CF-2696-491BE33D0773}"/>
              </a:ext>
            </a:extLst>
          </p:cNvPr>
          <p:cNvSpPr txBox="1"/>
          <p:nvPr/>
        </p:nvSpPr>
        <p:spPr>
          <a:xfrm>
            <a:off x="4911574" y="1828381"/>
            <a:ext cx="30969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Labelling Images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LabelImg Github Repo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4D6739A-12FD-DC17-BAC9-8CE21E4A2311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>
            <a:off x="4117928" y="1825036"/>
            <a:ext cx="1046112" cy="36381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7D1455-6494-5814-7E35-506AD0895E6E}"/>
              </a:ext>
            </a:extLst>
          </p:cNvPr>
          <p:cNvSpPr txBox="1"/>
          <p:nvPr/>
        </p:nvSpPr>
        <p:spPr>
          <a:xfrm>
            <a:off x="1304331" y="4231603"/>
            <a:ext cx="303020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Training Model</a:t>
            </a:r>
          </a:p>
          <a:p>
            <a:endParaRPr lang="en-GB" sz="28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PyTorch</a:t>
            </a:r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endParaRPr lang="en-GB" sz="16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D198B7-500F-89C6-2679-FFFF0B35C0C6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4334533" y="4929289"/>
            <a:ext cx="588363" cy="1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B6A0B2-D95A-6046-55F8-4863CCC21D86}"/>
              </a:ext>
            </a:extLst>
          </p:cNvPr>
          <p:cNvSpPr txBox="1"/>
          <p:nvPr/>
        </p:nvSpPr>
        <p:spPr>
          <a:xfrm>
            <a:off x="5008325" y="4162330"/>
            <a:ext cx="27515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Testing On Live Feed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OpenCV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pic>
        <p:nvPicPr>
          <p:cNvPr id="41" name="Picture 40" descr="A person sleeping with his eyes closed&#10;&#10;Description automatically generated">
            <a:extLst>
              <a:ext uri="{FF2B5EF4-FFF2-40B4-BE49-F238E27FC236}">
                <a16:creationId xmlns:a16="http://schemas.microsoft.com/office/drawing/2014/main" id="{1EFC1E4D-220B-39E4-4957-5101F98C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448" y="4154886"/>
            <a:ext cx="2908712" cy="16420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C8A2686-2088-38DA-1917-9DAF12EA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67" y="1704893"/>
            <a:ext cx="2869263" cy="178293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FCAA335-B4F9-BBC4-6D17-84747B2910D9}"/>
              </a:ext>
            </a:extLst>
          </p:cNvPr>
          <p:cNvCxnSpPr>
            <a:cxnSpLocks/>
          </p:cNvCxnSpPr>
          <p:nvPr/>
        </p:nvCxnSpPr>
        <p:spPr>
          <a:xfrm>
            <a:off x="8256495" y="1578902"/>
            <a:ext cx="0" cy="4870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A1B9BE6-8F3D-1173-387A-8C573CE6BE4E}"/>
              </a:ext>
            </a:extLst>
          </p:cNvPr>
          <p:cNvSpPr/>
          <p:nvPr/>
        </p:nvSpPr>
        <p:spPr>
          <a:xfrm>
            <a:off x="9774425" y="3607621"/>
            <a:ext cx="1931031" cy="2509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F87212D-B016-360A-81AE-72B4009A9379}"/>
              </a:ext>
            </a:extLst>
          </p:cNvPr>
          <p:cNvSpPr/>
          <p:nvPr/>
        </p:nvSpPr>
        <p:spPr>
          <a:xfrm>
            <a:off x="9774425" y="741174"/>
            <a:ext cx="1932201" cy="25511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F4F1A36-6AA0-A00E-FBD4-A07A874BBF9A}"/>
              </a:ext>
            </a:extLst>
          </p:cNvPr>
          <p:cNvSpPr/>
          <p:nvPr/>
        </p:nvSpPr>
        <p:spPr>
          <a:xfrm>
            <a:off x="5336294" y="3558225"/>
            <a:ext cx="3233964" cy="21139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55A2DC-B8E7-862F-2172-E4F3985A7E6D}"/>
              </a:ext>
            </a:extLst>
          </p:cNvPr>
          <p:cNvSpPr/>
          <p:nvPr/>
        </p:nvSpPr>
        <p:spPr>
          <a:xfrm>
            <a:off x="1193844" y="3558224"/>
            <a:ext cx="3632808" cy="25585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77B1819-DD28-3610-5EBF-2CB60F37D36D}"/>
              </a:ext>
            </a:extLst>
          </p:cNvPr>
          <p:cNvSpPr/>
          <p:nvPr/>
        </p:nvSpPr>
        <p:spPr>
          <a:xfrm>
            <a:off x="5327196" y="1827347"/>
            <a:ext cx="2956588" cy="1312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EB37A9A-3000-DF3C-6CFB-D0A4E00AB3E4}"/>
              </a:ext>
            </a:extLst>
          </p:cNvPr>
          <p:cNvSpPr/>
          <p:nvPr/>
        </p:nvSpPr>
        <p:spPr>
          <a:xfrm>
            <a:off x="1156906" y="1832163"/>
            <a:ext cx="3096946" cy="1312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Image Classification (ResNet18)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366A3-E1A4-4204-B17B-317BFA71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F4E76-CF02-4082-887A-43C592D7D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Lighthouse labs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177FB-D33A-40E2-AC1E-9B7E7658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21059-513E-5541-A087-FE62CB5449E8}"/>
              </a:ext>
            </a:extLst>
          </p:cNvPr>
          <p:cNvSpPr txBox="1"/>
          <p:nvPr/>
        </p:nvSpPr>
        <p:spPr>
          <a:xfrm>
            <a:off x="1168031" y="1909219"/>
            <a:ext cx="30969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Gathering Images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OpenCV 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15A35F-0595-9ACA-AC74-86FCD167E42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076720" y="2483500"/>
            <a:ext cx="1250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1059FB-590A-10CF-2696-491BE33D0773}"/>
              </a:ext>
            </a:extLst>
          </p:cNvPr>
          <p:cNvSpPr txBox="1"/>
          <p:nvPr/>
        </p:nvSpPr>
        <p:spPr>
          <a:xfrm>
            <a:off x="5336158" y="1892609"/>
            <a:ext cx="29565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Labelling Images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InsightFace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4D6739A-12FD-DC17-BAC9-8CE21E4A2311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 rot="5400000">
            <a:off x="4725874" y="1469645"/>
            <a:ext cx="372953" cy="38042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7D1455-6494-5814-7E35-506AD0895E6E}"/>
              </a:ext>
            </a:extLst>
          </p:cNvPr>
          <p:cNvSpPr txBox="1"/>
          <p:nvPr/>
        </p:nvSpPr>
        <p:spPr>
          <a:xfrm>
            <a:off x="1195197" y="3690338"/>
            <a:ext cx="365945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Image Augmentation</a:t>
            </a:r>
          </a:p>
          <a:p>
            <a:endParaRPr lang="en-GB" sz="28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PyTorch</a:t>
            </a:r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endParaRPr lang="en-GB" sz="1600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D198B7-500F-89C6-2679-FFFF0B35C0C6}"/>
              </a:ext>
            </a:extLst>
          </p:cNvPr>
          <p:cNvCxnSpPr>
            <a:cxnSpLocks/>
          </p:cNvCxnSpPr>
          <p:nvPr/>
        </p:nvCxnSpPr>
        <p:spPr>
          <a:xfrm>
            <a:off x="4826652" y="4682449"/>
            <a:ext cx="500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B6A0B2-D95A-6046-55F8-4863CCC21D86}"/>
              </a:ext>
            </a:extLst>
          </p:cNvPr>
          <p:cNvSpPr txBox="1"/>
          <p:nvPr/>
        </p:nvSpPr>
        <p:spPr>
          <a:xfrm>
            <a:off x="5454951" y="3640801"/>
            <a:ext cx="301642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Training &amp; Evaluating Model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ResNet18 (CNN)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PyTorch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i="1" dirty="0">
                <a:solidFill>
                  <a:schemeClr val="bg1"/>
                </a:solidFill>
                <a:latin typeface="Avenir Medium Oblique" panose="02000503020000020003" pitchFamily="2" charset="0"/>
              </a:rPr>
              <a:t>Sci-kit Learn</a:t>
            </a:r>
          </a:p>
          <a:p>
            <a:endParaRPr lang="en-GB" i="1" dirty="0">
              <a:solidFill>
                <a:schemeClr val="bg1"/>
              </a:solidFill>
              <a:latin typeface="Avenir Medium Oblique" panose="02000503020000020003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AC8E4CB-698C-9043-60FA-1A009D62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470" y="835483"/>
            <a:ext cx="1674550" cy="234437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20F007A-776C-26E7-1E1E-AD960518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642" y="3726877"/>
            <a:ext cx="1688522" cy="2304605"/>
          </a:xfrm>
          <a:prstGeom prst="rect">
            <a:avLst/>
          </a:prstGeom>
        </p:spPr>
      </p:pic>
      <p:pic>
        <p:nvPicPr>
          <p:cNvPr id="46" name="Picture 45" descr="A collage of cats&#10;&#10;Description automatically generated">
            <a:extLst>
              <a:ext uri="{FF2B5EF4-FFF2-40B4-BE49-F238E27FC236}">
                <a16:creationId xmlns:a16="http://schemas.microsoft.com/office/drawing/2014/main" id="{39E2A032-B73B-0B26-463F-4A0446767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917" y="4895712"/>
            <a:ext cx="2956588" cy="1047794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FF3F21-5197-2E01-A45C-9F46F0F95C1D}"/>
              </a:ext>
            </a:extLst>
          </p:cNvPr>
          <p:cNvCxnSpPr>
            <a:cxnSpLocks/>
          </p:cNvCxnSpPr>
          <p:nvPr/>
        </p:nvCxnSpPr>
        <p:spPr>
          <a:xfrm>
            <a:off x="9144000" y="1165412"/>
            <a:ext cx="0" cy="4951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0273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GradientVTI</Template>
  <TotalTime>3309</TotalTime>
  <Words>399</Words>
  <Application>Microsoft Macintosh PowerPoint</Application>
  <PresentationFormat>Widescreen</PresentationFormat>
  <Paragraphs>182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Avenir Black Oblique</vt:lpstr>
      <vt:lpstr>Avenir Heavy Oblique</vt:lpstr>
      <vt:lpstr>AVENIR MEDIUM OBLIQUE</vt:lpstr>
      <vt:lpstr>AVENIR MEDIUM OBLIQUE</vt:lpstr>
      <vt:lpstr>Calibri</vt:lpstr>
      <vt:lpstr>Univers</vt:lpstr>
      <vt:lpstr>GradientVTI</vt:lpstr>
      <vt:lpstr>Catching Z’s:   A Deep Dive into Drowsiness Detection</vt:lpstr>
      <vt:lpstr>Agenda</vt:lpstr>
      <vt:lpstr>Introduction</vt:lpstr>
      <vt:lpstr>Project Inspiration</vt:lpstr>
      <vt:lpstr>Automotive Applications </vt:lpstr>
      <vt:lpstr>Automotive Applications </vt:lpstr>
      <vt:lpstr>Tech Stack  Dual Approach</vt:lpstr>
      <vt:lpstr>Real-Time Object Detection (YOLOv5)</vt:lpstr>
      <vt:lpstr>Image Classification (ResNet18)</vt:lpstr>
      <vt:lpstr>Challenges</vt:lpstr>
      <vt:lpstr>Challenges</vt:lpstr>
      <vt:lpstr>Achievements</vt:lpstr>
      <vt:lpstr>Achievements</vt:lpstr>
      <vt:lpstr>Showcase !</vt:lpstr>
      <vt:lpstr>Looking to The Future…</vt:lpstr>
      <vt:lpstr>Looking to The Future…</vt:lpstr>
      <vt:lpstr>Looking to The Future…</vt:lpstr>
      <vt:lpstr>Looking to The Future…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Catching Z’s: A Deep Dive into Drowsiness Detection</dc:title>
  <dc:creator>oliver.amirmansour@gmail.com</dc:creator>
  <cp:lastModifiedBy>oliver.amirmansour@gmail.com</cp:lastModifiedBy>
  <cp:revision>24</cp:revision>
  <dcterms:created xsi:type="dcterms:W3CDTF">2023-12-04T22:33:54Z</dcterms:created>
  <dcterms:modified xsi:type="dcterms:W3CDTF">2023-12-07T21:20:35Z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